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57" r:id="rId4"/>
    <p:sldId id="258" r:id="rId5"/>
    <p:sldId id="281" r:id="rId6"/>
    <p:sldId id="260" r:id="rId7"/>
    <p:sldId id="276" r:id="rId8"/>
    <p:sldId id="259" r:id="rId9"/>
    <p:sldId id="262" r:id="rId10"/>
    <p:sldId id="27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BFF"/>
    <a:srgbClr val="8374ED"/>
    <a:srgbClr val="887AFF"/>
    <a:srgbClr val="F7FF47"/>
    <a:srgbClr val="FC3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27D7E-0278-4F4A-94E2-5B49FBDBC576}" v="76" dt="2023-04-04T03:59:14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6"/>
    <p:restoredTop sz="94613"/>
  </p:normalViewPr>
  <p:slideViewPr>
    <p:cSldViewPr snapToGrid="0" snapToObjects="1">
      <p:cViewPr>
        <p:scale>
          <a:sx n="102" d="100"/>
          <a:sy n="102" d="100"/>
        </p:scale>
        <p:origin x="-3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509AC-4CCC-8241-9470-79D0EDAE3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5CC48D-B98D-5B49-9992-68A7F5A2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2784AF-6D4B-B84C-9ED6-EF9021D6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793C3A-20FD-D541-BE6A-ADFB0EBD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E8AF69-E59C-B14C-8596-E7586168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9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5D832-0432-9545-A206-C5ADA539B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C986D8-AE68-6146-A37F-6B1959E11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34DAB5-6F59-BF4D-B10C-55B3031C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A684BB-C27F-2041-A864-E135DBC0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146CB0-9D6A-0F48-B311-6B2FB843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0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F1B434F-DEA3-3640-969A-B28B7FF65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99205-37EC-2949-9DB7-13A7E7FF8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3D6E76-178D-FF46-862E-50A0C40C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C7307-904A-964E-8B74-446925A7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13E707-4B4F-FC42-865C-17B3DF85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EA669-D4A8-6C4F-B8EF-75DAFBC6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15564-5DB8-7441-AAD5-E3B2D6E38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BF8D0A-1AE4-CF49-AB5F-063E2B6A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E4E7E8-2056-B140-A8CD-3A5B3C19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67666D-F245-EF4D-BE3A-91F0FB01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6146E3-76E2-0545-83FD-86B35A1C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D68D52-8684-974F-90D5-7EFA077A2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E33CE0-8BE3-7E4B-9FEF-BF3247C9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7F03EB-7B2B-B749-AED6-A95DEB03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AC00F-7802-EF4C-983A-C93B827B4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7AE1D-2EE1-4A45-B6DA-EA6C20E9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0009F2-96A8-BB48-A465-EDF9B67C5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784779-A85D-2C4E-A4D1-433BD13F6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82F6FE-41A3-9743-8FD6-7CE2C4AD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32AA3C-E87B-F548-83F5-9395D1FF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476EF1-3780-B648-AA6F-5D05CFEB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0D6CB-EAD0-0846-A825-8B3DADFA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0E0191-3CF5-CB47-AE3C-C062228E3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4C47A6-9589-4B45-9471-DEC25ACB3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32E434-C6DD-3C4E-981C-85A5D882A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B479D3-E536-3B48-BF76-5BC5EF30B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59059C-37E8-C546-8B96-46D74D06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C32A689-2F29-E94C-86BE-F64583A2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C56E058-6873-FC49-805A-8BC7BDEB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3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6DBB7D-5DDD-8342-99CE-7719AE84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B5AFA8-1BDA-FA42-8C7F-EDE4F76E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C2A013-CFC5-9547-BF95-50713067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3925D9-262E-BE4B-A364-488BB2FA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6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C8CED4-C5C1-9845-A5EB-16BE6285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A74CB7-AABB-6D4A-9704-B98BD8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E667C4-3437-6E45-A942-12D415D3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6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013C34-0535-8348-A1AE-D982FF13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60A845-2C46-1748-B720-68BDD33C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EEFFB8-8597-704E-9B7A-C954841A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807843-44FF-CC40-A405-0E1A7B2A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A1C520-EE75-104D-8C33-0B6B82C5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8CE3FA-CC17-3C48-9D9B-4B3E5EF3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81CE40-08C2-0D4B-A372-A78F23D1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9B830E-6BCC-814E-8C04-2AACA9E48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CAA79A-985D-8F43-88C0-1F20A88CC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405998-F0C5-D348-A510-F98B4A4F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54A524-80E3-1646-B338-5DB22EA8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2901A3-25AE-1A4B-AA73-96695DB4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D7AD2B-3BB5-C34F-A52C-A60C8A38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2E87E2-F3A5-6E4E-AF4B-FFB8A0E0D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9BA5C9-74ED-3747-BC7D-F2427AA3E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1DA6-D8F2-0E4F-B8DD-14E6341D4D62}" type="datetimeFigureOut">
              <a:rPr lang="en-US" smtClean="0"/>
              <a:t>4/4/23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60745D-E5BC-124C-B7BE-1C231BE2E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7D6325-A0D3-3B41-B29B-9609AEB92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2AF4-5EAD-F64A-B5EB-1E334BC2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xmlns="" id="{ECC07320-C2CA-4E29-8481-9D9E143C7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grass, grassy&#10;&#10;Description automatically generated">
            <a:extLst>
              <a:ext uri="{FF2B5EF4-FFF2-40B4-BE49-F238E27FC236}">
                <a16:creationId xmlns:a16="http://schemas.microsoft.com/office/drawing/2014/main" xmlns="" id="{EC52CD68-C3A6-AD47-A9E7-EDA399A7F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" r="3424" b="-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178FB36B-5BFE-42CA-BC60-1115E0D9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82170-3E7C-6547-8E50-E263D6484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792" y="821168"/>
            <a:ext cx="4637514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dirty="0"/>
              <a:t>Shared Policy Governance Overview</a:t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29F886-F3E7-304F-87A4-1A22D30D8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792" y="4705448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March 2023</a:t>
            </a:r>
          </a:p>
        </p:txBody>
      </p:sp>
    </p:spTree>
    <p:extLst>
      <p:ext uri="{BB962C8B-B14F-4D97-AF65-F5344CB8AC3E}">
        <p14:creationId xmlns:p14="http://schemas.microsoft.com/office/powerpoint/2010/main" val="95047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xmlns="" id="{637B2035-1FCB-439A-B421-095E136C7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76D6CDF-C512-4739-B158-55EE955E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74006-DF37-0F43-BC70-BC5CA57C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Executive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410F3E-2899-DE48-BFA4-227B8C754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482" r="6851" b="1"/>
          <a:stretch/>
        </p:blipFill>
        <p:spPr>
          <a:xfrm>
            <a:off x="0" y="2671763"/>
            <a:ext cx="7193103" cy="4186237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EAF890-98F4-7E4C-9B88-3C8A4549F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67556" y="1744979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/>
            <a:r>
              <a:rPr lang="en-US" sz="2400" dirty="0"/>
              <a:t>Optimizes Board logistics, including meeting agendas </a:t>
            </a:r>
          </a:p>
          <a:p>
            <a:pPr marL="285750"/>
            <a:r>
              <a:rPr lang="en-US" sz="2400" dirty="0"/>
              <a:t>Handles emergent issues that must be dealt with at the Board level </a:t>
            </a:r>
          </a:p>
          <a:p>
            <a:pPr marL="285750"/>
            <a:r>
              <a:rPr lang="en-US" sz="2400" dirty="0"/>
              <a:t>Executive Team Members: Board President, Board Vice President, Minister, members of the staff</a:t>
            </a:r>
          </a:p>
          <a:p>
            <a:pPr marL="57150" indent="0"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3504F6-FA18-3939-2569-73ACBDD93EB8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48409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55E7E4-2AF2-9CB7-C727-10F69295ACBB}"/>
              </a:ext>
            </a:extLst>
          </p:cNvPr>
          <p:cNvSpPr/>
          <p:nvPr/>
        </p:nvSpPr>
        <p:spPr>
          <a:xfrm>
            <a:off x="15650" y="13633"/>
            <a:ext cx="12176350" cy="6871551"/>
          </a:xfrm>
          <a:prstGeom prst="rect">
            <a:avLst/>
          </a:prstGeom>
          <a:solidFill>
            <a:srgbClr val="CECBFF"/>
          </a:solidFill>
          <a:ln>
            <a:solidFill>
              <a:srgbClr val="CE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36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18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57" name="Oval 2"/>
          <p:cNvSpPr/>
          <p:nvPr/>
        </p:nvSpPr>
        <p:spPr>
          <a:xfrm>
            <a:off x="3184311" y="2479728"/>
            <a:ext cx="1212419" cy="1226191"/>
          </a:xfrm>
          <a:prstGeom prst="ellipse">
            <a:avLst/>
          </a:prstGeom>
          <a:solidFill>
            <a:srgbClr val="00CCC2">
              <a:alpha val="61961"/>
            </a:srgbClr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40" name="Oval 47"/>
          <p:cNvSpPr/>
          <p:nvPr/>
        </p:nvSpPr>
        <p:spPr>
          <a:xfrm>
            <a:off x="4400827" y="638683"/>
            <a:ext cx="3081228" cy="257603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Oval 45"/>
          <p:cNvSpPr/>
          <p:nvPr/>
        </p:nvSpPr>
        <p:spPr>
          <a:xfrm>
            <a:off x="8553098" y="779853"/>
            <a:ext cx="2874785" cy="266054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" name="TextBox 40"/>
          <p:cNvSpPr txBox="1"/>
          <p:nvPr/>
        </p:nvSpPr>
        <p:spPr>
          <a:xfrm>
            <a:off x="6971221" y="373884"/>
            <a:ext cx="16143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l"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2400"/>
              <a:t>MINISTRY</a:t>
            </a:r>
          </a:p>
        </p:txBody>
      </p:sp>
      <p:sp>
        <p:nvSpPr>
          <p:cNvPr id="244" name="TextBox 53"/>
          <p:cNvSpPr txBox="1"/>
          <p:nvPr/>
        </p:nvSpPr>
        <p:spPr>
          <a:xfrm>
            <a:off x="8606906" y="1204538"/>
            <a:ext cx="284102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n-US" sz="1800" dirty="0"/>
              <a:t>5 </a:t>
            </a:r>
            <a:r>
              <a:rPr sz="1800" dirty="0"/>
              <a:t>COUNCILS</a:t>
            </a:r>
            <a:endParaRPr lang="en-US" sz="18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Ministry Team Chairs within each Council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Spirit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Community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Social &amp; Environmental Justice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Growth &amp; Learning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Operations</a:t>
            </a:r>
          </a:p>
        </p:txBody>
      </p:sp>
      <p:sp>
        <p:nvSpPr>
          <p:cNvPr id="245" name="TextBox 59"/>
          <p:cNvSpPr txBox="1"/>
          <p:nvPr/>
        </p:nvSpPr>
        <p:spPr>
          <a:xfrm>
            <a:off x="4786924" y="1038412"/>
            <a:ext cx="229963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sz="2000" dirty="0"/>
              <a:t>PROGRAM COUNCIL</a:t>
            </a:r>
            <a:endParaRPr lang="en-US" sz="20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5 Council Leads, Program Council Chair and the Minister</a:t>
            </a:r>
            <a:r>
              <a:rPr sz="1600" dirty="0"/>
              <a:t> </a:t>
            </a:r>
          </a:p>
        </p:txBody>
      </p:sp>
      <p:sp>
        <p:nvSpPr>
          <p:cNvPr id="246" name="TextBox 62"/>
          <p:cNvSpPr txBox="1"/>
          <p:nvPr/>
        </p:nvSpPr>
        <p:spPr>
          <a:xfrm>
            <a:off x="4695146" y="2790371"/>
            <a:ext cx="330476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ctr">
              <a:defRPr sz="4800" b="0">
                <a:latin typeface="Avenir Book"/>
                <a:ea typeface="Avenir Book"/>
                <a:cs typeface="Avenir Book"/>
                <a:sym typeface="Avenir Book"/>
              </a:defRPr>
            </a:pPr>
            <a:endParaRPr sz="2400" dirty="0"/>
          </a:p>
        </p:txBody>
      </p:sp>
      <p:sp>
        <p:nvSpPr>
          <p:cNvPr id="248" name="Block Arc 48"/>
          <p:cNvSpPr/>
          <p:nvPr/>
        </p:nvSpPr>
        <p:spPr>
          <a:xfrm>
            <a:off x="3085752" y="13633"/>
            <a:ext cx="9090597" cy="6338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59" h="18963" extrusionOk="0">
                <a:moveTo>
                  <a:pt x="1532" y="14648"/>
                </a:moveTo>
                <a:lnTo>
                  <a:pt x="1532" y="14648"/>
                </a:lnTo>
                <a:cubicBezTo>
                  <a:pt x="-1321" y="10258"/>
                  <a:pt x="-76" y="4386"/>
                  <a:pt x="4314" y="1532"/>
                </a:cubicBezTo>
                <a:cubicBezTo>
                  <a:pt x="8703" y="-1321"/>
                  <a:pt x="14574" y="-75"/>
                  <a:pt x="17426" y="4315"/>
                </a:cubicBezTo>
                <a:cubicBezTo>
                  <a:pt x="20279" y="8705"/>
                  <a:pt x="19034" y="14577"/>
                  <a:pt x="14644" y="17430"/>
                </a:cubicBezTo>
                <a:cubicBezTo>
                  <a:pt x="10273" y="20272"/>
                  <a:pt x="4427" y="19049"/>
                  <a:pt x="1561" y="14692"/>
                </a:cubicBezTo>
                <a:lnTo>
                  <a:pt x="1561" y="14692"/>
                </a:lnTo>
                <a:lnTo>
                  <a:pt x="1561" y="14692"/>
                </a:lnTo>
                <a:cubicBezTo>
                  <a:pt x="4438" y="19066"/>
                  <a:pt x="10316" y="20279"/>
                  <a:pt x="14689" y="17401"/>
                </a:cubicBezTo>
                <a:cubicBezTo>
                  <a:pt x="19062" y="14523"/>
                  <a:pt x="20274" y="8644"/>
                  <a:pt x="17397" y="4270"/>
                </a:cubicBezTo>
                <a:cubicBezTo>
                  <a:pt x="14520" y="-104"/>
                  <a:pt x="8642" y="-1316"/>
                  <a:pt x="4269" y="1562"/>
                </a:cubicBezTo>
                <a:cubicBezTo>
                  <a:pt x="-87" y="4428"/>
                  <a:pt x="-1310" y="10275"/>
                  <a:pt x="1532" y="14648"/>
                </a:cubicBezTo>
                <a:close/>
              </a:path>
            </a:pathLst>
          </a:custGeom>
          <a:solidFill>
            <a:srgbClr val="0070C0"/>
          </a:solidFill>
          <a:ln w="76200">
            <a:solidFill>
              <a:srgbClr val="9DC3E6"/>
            </a:solidFill>
            <a:miter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0" name="Oval 13"/>
          <p:cNvSpPr/>
          <p:nvPr/>
        </p:nvSpPr>
        <p:spPr>
          <a:xfrm>
            <a:off x="793613" y="3993842"/>
            <a:ext cx="2113652" cy="1713126"/>
          </a:xfrm>
          <a:prstGeom prst="ellipse">
            <a:avLst/>
          </a:prstGeom>
          <a:solidFill>
            <a:srgbClr val="A9D18E"/>
          </a:solidFill>
          <a:ln w="50800">
            <a:solidFill>
              <a:srgbClr val="92D050"/>
            </a:solidFill>
            <a:miter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51" name="Oval 14"/>
          <p:cNvSpPr/>
          <p:nvPr/>
        </p:nvSpPr>
        <p:spPr>
          <a:xfrm>
            <a:off x="744066" y="1378279"/>
            <a:ext cx="1970620" cy="1778044"/>
          </a:xfrm>
          <a:prstGeom prst="ellipse">
            <a:avLst/>
          </a:prstGeom>
          <a:solidFill>
            <a:srgbClr val="A9D18E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2" name="TextBox 15"/>
          <p:cNvSpPr txBox="1"/>
          <p:nvPr/>
        </p:nvSpPr>
        <p:spPr>
          <a:xfrm>
            <a:off x="860457" y="4487535"/>
            <a:ext cx="248763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400" b="1" dirty="0"/>
              <a:t>BOARD </a:t>
            </a:r>
            <a:r>
              <a:rPr lang="en-US" sz="1400" b="1" dirty="0"/>
              <a:t>COMMITTEES </a:t>
            </a:r>
          </a:p>
          <a:p>
            <a:pPr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1400" b="1" dirty="0"/>
              <a:t>&amp; TASK FORCES</a:t>
            </a:r>
          </a:p>
          <a:p>
            <a:pPr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1400" b="1" dirty="0"/>
          </a:p>
          <a:p>
            <a:pPr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sz="1400" b="1" dirty="0"/>
          </a:p>
        </p:txBody>
      </p:sp>
      <p:sp>
        <p:nvSpPr>
          <p:cNvPr id="253" name="Block Arc 16"/>
          <p:cNvSpPr/>
          <p:nvPr/>
        </p:nvSpPr>
        <p:spPr>
          <a:xfrm>
            <a:off x="15572" y="581056"/>
            <a:ext cx="4487638" cy="5735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4" h="19158" extrusionOk="0">
                <a:moveTo>
                  <a:pt x="553" y="12780"/>
                </a:moveTo>
                <a:lnTo>
                  <a:pt x="553" y="12780"/>
                </a:lnTo>
                <a:cubicBezTo>
                  <a:pt x="-1215" y="7795"/>
                  <a:pt x="1394" y="2321"/>
                  <a:pt x="6380" y="553"/>
                </a:cubicBezTo>
                <a:cubicBezTo>
                  <a:pt x="11366" y="-1214"/>
                  <a:pt x="16842" y="1394"/>
                  <a:pt x="18610" y="6378"/>
                </a:cubicBezTo>
                <a:cubicBezTo>
                  <a:pt x="20378" y="11363"/>
                  <a:pt x="17769" y="16837"/>
                  <a:pt x="12783" y="18605"/>
                </a:cubicBezTo>
                <a:cubicBezTo>
                  <a:pt x="7811" y="20367"/>
                  <a:pt x="2348" y="17779"/>
                  <a:pt x="566" y="12815"/>
                </a:cubicBezTo>
                <a:lnTo>
                  <a:pt x="566" y="12815"/>
                </a:lnTo>
                <a:lnTo>
                  <a:pt x="566" y="12815"/>
                </a:lnTo>
                <a:cubicBezTo>
                  <a:pt x="2353" y="17792"/>
                  <a:pt x="7839" y="20379"/>
                  <a:pt x="12818" y="18592"/>
                </a:cubicBezTo>
                <a:cubicBezTo>
                  <a:pt x="17798" y="16805"/>
                  <a:pt x="20385" y="11321"/>
                  <a:pt x="18597" y="6343"/>
                </a:cubicBezTo>
                <a:cubicBezTo>
                  <a:pt x="16810" y="1366"/>
                  <a:pt x="11324" y="-1221"/>
                  <a:pt x="6345" y="566"/>
                </a:cubicBezTo>
                <a:cubicBezTo>
                  <a:pt x="1379" y="2348"/>
                  <a:pt x="-1210" y="7809"/>
                  <a:pt x="553" y="12780"/>
                </a:cubicBezTo>
                <a:close/>
              </a:path>
            </a:pathLst>
          </a:custGeom>
          <a:solidFill>
            <a:srgbClr val="A9D18E"/>
          </a:solidFill>
          <a:ln w="76200">
            <a:solidFill>
              <a:srgbClr val="92D050"/>
            </a:solidFill>
            <a:miter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TextBox 17"/>
          <p:cNvSpPr txBox="1"/>
          <p:nvPr/>
        </p:nvSpPr>
        <p:spPr>
          <a:xfrm>
            <a:off x="1464363" y="903648"/>
            <a:ext cx="1837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l"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2400" dirty="0"/>
              <a:t>VISIONARY</a:t>
            </a:r>
          </a:p>
        </p:txBody>
      </p:sp>
      <p:sp>
        <p:nvSpPr>
          <p:cNvPr id="255" name="TextBox 18"/>
          <p:cNvSpPr txBox="1"/>
          <p:nvPr/>
        </p:nvSpPr>
        <p:spPr>
          <a:xfrm>
            <a:off x="1144326" y="1872547"/>
            <a:ext cx="122078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2000" dirty="0"/>
              <a:t>BOARD</a:t>
            </a:r>
            <a:endParaRPr lang="en-US" sz="2000" dirty="0"/>
          </a:p>
          <a:p>
            <a:r>
              <a:rPr lang="en-US" sz="1200" dirty="0"/>
              <a:t>(Elected by </a:t>
            </a:r>
          </a:p>
          <a:p>
            <a:r>
              <a:rPr lang="en-US" sz="1200" dirty="0"/>
              <a:t>Congregation)</a:t>
            </a:r>
            <a:endParaRPr sz="1200" dirty="0"/>
          </a:p>
        </p:txBody>
      </p:sp>
      <p:sp>
        <p:nvSpPr>
          <p:cNvPr id="256" name="TextBox 22"/>
          <p:cNvSpPr txBox="1"/>
          <p:nvPr/>
        </p:nvSpPr>
        <p:spPr>
          <a:xfrm>
            <a:off x="3196047" y="2836496"/>
            <a:ext cx="122527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ctr">
              <a:defRPr sz="32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/>
              <a:t>Executive</a:t>
            </a:r>
          </a:p>
          <a:p>
            <a:pPr algn="ctr">
              <a:defRPr sz="32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/>
              <a:t>Team</a:t>
            </a:r>
          </a:p>
          <a:p>
            <a:pPr>
              <a:defRPr sz="2400" b="0">
                <a:latin typeface="Avenir Book"/>
                <a:ea typeface="Avenir Book"/>
                <a:cs typeface="Avenir Book"/>
                <a:sym typeface="Avenir Book"/>
              </a:defRPr>
            </a:pPr>
            <a:endParaRPr sz="1200" dirty="0"/>
          </a:p>
        </p:txBody>
      </p:sp>
      <p:sp>
        <p:nvSpPr>
          <p:cNvPr id="22" name="Oval 45">
            <a:extLst>
              <a:ext uri="{FF2B5EF4-FFF2-40B4-BE49-F238E27FC236}">
                <a16:creationId xmlns:a16="http://schemas.microsoft.com/office/drawing/2014/main" xmlns="" id="{38ACF53A-12B4-8D4A-92A6-BDDA4B73DDFD}"/>
              </a:ext>
            </a:extLst>
          </p:cNvPr>
          <p:cNvSpPr/>
          <p:nvPr/>
        </p:nvSpPr>
        <p:spPr>
          <a:xfrm>
            <a:off x="6934920" y="3558776"/>
            <a:ext cx="2801117" cy="266054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4" name="TextBox 53">
            <a:extLst>
              <a:ext uri="{FF2B5EF4-FFF2-40B4-BE49-F238E27FC236}">
                <a16:creationId xmlns:a16="http://schemas.microsoft.com/office/drawing/2014/main" xmlns="" id="{8B71BD28-D3F1-B44F-A5BD-918E39A14CE3}"/>
              </a:ext>
            </a:extLst>
          </p:cNvPr>
          <p:cNvSpPr txBox="1"/>
          <p:nvPr/>
        </p:nvSpPr>
        <p:spPr>
          <a:xfrm>
            <a:off x="7130157" y="4095487"/>
            <a:ext cx="2454051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n-US" sz="1800" dirty="0"/>
              <a:t>MINISTRY TEAMS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All QUUF members who create, plan &amp; implement our programs </a:t>
            </a:r>
          </a:p>
          <a:p>
            <a:pPr algn="ctr"/>
            <a:r>
              <a:rPr sz="1800" dirty="0"/>
              <a:t> 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xmlns="" id="{7E7043A7-384A-854D-92E6-DD80F9469D19}"/>
              </a:ext>
            </a:extLst>
          </p:cNvPr>
          <p:cNvSpPr/>
          <p:nvPr/>
        </p:nvSpPr>
        <p:spPr>
          <a:xfrm rot="1654370">
            <a:off x="2396117" y="3814010"/>
            <a:ext cx="3085571" cy="484632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xmlns="" id="{B654743C-28B9-8D41-B202-978BD9215597}"/>
              </a:ext>
            </a:extLst>
          </p:cNvPr>
          <p:cNvSpPr/>
          <p:nvPr/>
        </p:nvSpPr>
        <p:spPr>
          <a:xfrm>
            <a:off x="7543305" y="1763190"/>
            <a:ext cx="948713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xmlns="" id="{C3F9BCAC-A660-B44E-8E87-AAB8C4701AB5}"/>
              </a:ext>
            </a:extLst>
          </p:cNvPr>
          <p:cNvSpPr/>
          <p:nvPr/>
        </p:nvSpPr>
        <p:spPr>
          <a:xfrm rot="18414634">
            <a:off x="9330244" y="3565719"/>
            <a:ext cx="811586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xmlns="" id="{A015976D-5253-D940-BB6D-0509D6993893}"/>
              </a:ext>
            </a:extLst>
          </p:cNvPr>
          <p:cNvSpPr/>
          <p:nvPr/>
        </p:nvSpPr>
        <p:spPr>
          <a:xfrm rot="10186744">
            <a:off x="2706706" y="1615691"/>
            <a:ext cx="1609530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xmlns="" id="{DC8CFD7D-9CFE-F942-8493-65D2C08B91BF}"/>
              </a:ext>
            </a:extLst>
          </p:cNvPr>
          <p:cNvSpPr/>
          <p:nvPr/>
        </p:nvSpPr>
        <p:spPr>
          <a:xfrm rot="16200000">
            <a:off x="1451829" y="3308478"/>
            <a:ext cx="721189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5">
            <a:extLst>
              <a:ext uri="{FF2B5EF4-FFF2-40B4-BE49-F238E27FC236}">
                <a16:creationId xmlns:a16="http://schemas.microsoft.com/office/drawing/2014/main" xmlns="" id="{0F95764E-5EB8-5B4E-8BFD-B37F247D15C1}"/>
              </a:ext>
            </a:extLst>
          </p:cNvPr>
          <p:cNvSpPr/>
          <p:nvPr/>
        </p:nvSpPr>
        <p:spPr>
          <a:xfrm>
            <a:off x="4632881" y="3317924"/>
            <a:ext cx="2233989" cy="208580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b="1" dirty="0"/>
              <a:t>Coordinating Team (Ministerial Advisory Team)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(On Hiatus 2022-2023)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xmlns="" id="{3AF34CBF-32D9-714C-CEBC-98DBC2F73CBC}"/>
              </a:ext>
            </a:extLst>
          </p:cNvPr>
          <p:cNvSpPr/>
          <p:nvPr/>
        </p:nvSpPr>
        <p:spPr>
          <a:xfrm rot="12152148">
            <a:off x="2624676" y="2393858"/>
            <a:ext cx="642214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38"/>
          <p:cNvSpPr txBox="1"/>
          <p:nvPr/>
        </p:nvSpPr>
        <p:spPr>
          <a:xfrm>
            <a:off x="15572" y="6462318"/>
            <a:ext cx="12176428" cy="338554"/>
          </a:xfrm>
          <a:prstGeom prst="rect">
            <a:avLst/>
          </a:prstGeom>
          <a:solidFill>
            <a:srgbClr val="CECBFF"/>
          </a:solidFill>
          <a:ln w="12700">
            <a:solidFill>
              <a:srgbClr val="CECB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>
              <a:defRPr sz="36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/>
              <a:t>Congregation</a:t>
            </a:r>
            <a:r>
              <a:rPr lang="en-US" sz="1600" dirty="0"/>
              <a:t>al</a:t>
            </a:r>
            <a:r>
              <a:rPr sz="1600" dirty="0"/>
              <a:t> Committees</a:t>
            </a:r>
            <a:r>
              <a:rPr lang="en-US" sz="1600" dirty="0"/>
              <a:t> (elected by Congregation) </a:t>
            </a:r>
            <a:r>
              <a:rPr sz="1600" dirty="0"/>
              <a:t>:</a:t>
            </a: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 Nominating, Endowment</a:t>
            </a:r>
            <a:r>
              <a:rPr lang="en-US" sz="1600" dirty="0">
                <a:latin typeface="Avenir Book"/>
                <a:ea typeface="Avenir Book"/>
                <a:cs typeface="Avenir Book"/>
                <a:sym typeface="Avenir Book"/>
              </a:rPr>
              <a:t>s, Ministerial Search</a:t>
            </a:r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1B532E0D-43DB-A6ED-A587-0D809C07BB58}"/>
              </a:ext>
            </a:extLst>
          </p:cNvPr>
          <p:cNvSpPr txBox="1"/>
          <p:nvPr/>
        </p:nvSpPr>
        <p:spPr>
          <a:xfrm>
            <a:off x="3764821" y="106828"/>
            <a:ext cx="271471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l"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2400" dirty="0"/>
              <a:t>CONGREGATION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C5BF2D-CF39-8DE6-6796-1431DCD71FFD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167337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55E7E4-2AF2-9CB7-C727-10F69295ACBB}"/>
              </a:ext>
            </a:extLst>
          </p:cNvPr>
          <p:cNvSpPr/>
          <p:nvPr/>
        </p:nvSpPr>
        <p:spPr>
          <a:xfrm>
            <a:off x="15650" y="13633"/>
            <a:ext cx="12176350" cy="6871551"/>
          </a:xfrm>
          <a:prstGeom prst="rect">
            <a:avLst/>
          </a:prstGeom>
          <a:solidFill>
            <a:srgbClr val="CECBFF"/>
          </a:solidFill>
          <a:ln>
            <a:solidFill>
              <a:srgbClr val="CE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36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18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257" name="Oval 2"/>
          <p:cNvSpPr/>
          <p:nvPr/>
        </p:nvSpPr>
        <p:spPr>
          <a:xfrm>
            <a:off x="3184311" y="2479728"/>
            <a:ext cx="1212419" cy="1226191"/>
          </a:xfrm>
          <a:prstGeom prst="ellipse">
            <a:avLst/>
          </a:prstGeom>
          <a:solidFill>
            <a:srgbClr val="00CCC2">
              <a:alpha val="61961"/>
            </a:srgbClr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40" name="Oval 47"/>
          <p:cNvSpPr/>
          <p:nvPr/>
        </p:nvSpPr>
        <p:spPr>
          <a:xfrm>
            <a:off x="4400827" y="638683"/>
            <a:ext cx="3081228" cy="2576035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1" name="Oval 45"/>
          <p:cNvSpPr/>
          <p:nvPr/>
        </p:nvSpPr>
        <p:spPr>
          <a:xfrm>
            <a:off x="8553098" y="779853"/>
            <a:ext cx="2874785" cy="266054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" name="TextBox 40"/>
          <p:cNvSpPr txBox="1"/>
          <p:nvPr/>
        </p:nvSpPr>
        <p:spPr>
          <a:xfrm>
            <a:off x="6971221" y="373884"/>
            <a:ext cx="16143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l"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2400"/>
              <a:t>MINISTRY</a:t>
            </a:r>
          </a:p>
        </p:txBody>
      </p:sp>
      <p:sp>
        <p:nvSpPr>
          <p:cNvPr id="244" name="TextBox 53"/>
          <p:cNvSpPr txBox="1"/>
          <p:nvPr/>
        </p:nvSpPr>
        <p:spPr>
          <a:xfrm>
            <a:off x="8606906" y="1204538"/>
            <a:ext cx="2841028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n-US" sz="1800" dirty="0"/>
              <a:t>5 </a:t>
            </a:r>
            <a:r>
              <a:rPr sz="1800" dirty="0"/>
              <a:t>COUNCILS</a:t>
            </a:r>
            <a:endParaRPr lang="en-US" sz="18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Ministry Team Chairs within each Council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Spirit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dirty="0"/>
              <a:t>Community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Social &amp; Environmental Justice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Growth &amp; Learning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200" dirty="0"/>
              <a:t>Operations</a:t>
            </a:r>
          </a:p>
        </p:txBody>
      </p:sp>
      <p:sp>
        <p:nvSpPr>
          <p:cNvPr id="245" name="TextBox 59"/>
          <p:cNvSpPr txBox="1"/>
          <p:nvPr/>
        </p:nvSpPr>
        <p:spPr>
          <a:xfrm>
            <a:off x="4786924" y="1038412"/>
            <a:ext cx="2299632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sz="2000" dirty="0"/>
              <a:t>PROGRAM COUNCIL</a:t>
            </a:r>
            <a:endParaRPr lang="en-US" sz="2000" dirty="0"/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5 Council Leads, Program Council Chair and the Minister</a:t>
            </a:r>
            <a:r>
              <a:rPr sz="1600" dirty="0"/>
              <a:t> </a:t>
            </a:r>
          </a:p>
        </p:txBody>
      </p:sp>
      <p:sp>
        <p:nvSpPr>
          <p:cNvPr id="246" name="TextBox 62"/>
          <p:cNvSpPr txBox="1"/>
          <p:nvPr/>
        </p:nvSpPr>
        <p:spPr>
          <a:xfrm>
            <a:off x="4695146" y="2790371"/>
            <a:ext cx="330476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ctr">
              <a:defRPr sz="4800" b="0">
                <a:latin typeface="Avenir Book"/>
                <a:ea typeface="Avenir Book"/>
                <a:cs typeface="Avenir Book"/>
                <a:sym typeface="Avenir Book"/>
              </a:defRPr>
            </a:pPr>
            <a:endParaRPr sz="2400" dirty="0"/>
          </a:p>
        </p:txBody>
      </p:sp>
      <p:sp>
        <p:nvSpPr>
          <p:cNvPr id="248" name="Block Arc 48"/>
          <p:cNvSpPr/>
          <p:nvPr/>
        </p:nvSpPr>
        <p:spPr>
          <a:xfrm>
            <a:off x="3085752" y="13633"/>
            <a:ext cx="9090597" cy="6338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59" h="18963" extrusionOk="0">
                <a:moveTo>
                  <a:pt x="1532" y="14648"/>
                </a:moveTo>
                <a:lnTo>
                  <a:pt x="1532" y="14648"/>
                </a:lnTo>
                <a:cubicBezTo>
                  <a:pt x="-1321" y="10258"/>
                  <a:pt x="-76" y="4386"/>
                  <a:pt x="4314" y="1532"/>
                </a:cubicBezTo>
                <a:cubicBezTo>
                  <a:pt x="8703" y="-1321"/>
                  <a:pt x="14574" y="-75"/>
                  <a:pt x="17426" y="4315"/>
                </a:cubicBezTo>
                <a:cubicBezTo>
                  <a:pt x="20279" y="8705"/>
                  <a:pt x="19034" y="14577"/>
                  <a:pt x="14644" y="17430"/>
                </a:cubicBezTo>
                <a:cubicBezTo>
                  <a:pt x="10273" y="20272"/>
                  <a:pt x="4427" y="19049"/>
                  <a:pt x="1561" y="14692"/>
                </a:cubicBezTo>
                <a:lnTo>
                  <a:pt x="1561" y="14692"/>
                </a:lnTo>
                <a:lnTo>
                  <a:pt x="1561" y="14692"/>
                </a:lnTo>
                <a:cubicBezTo>
                  <a:pt x="4438" y="19066"/>
                  <a:pt x="10316" y="20279"/>
                  <a:pt x="14689" y="17401"/>
                </a:cubicBezTo>
                <a:cubicBezTo>
                  <a:pt x="19062" y="14523"/>
                  <a:pt x="20274" y="8644"/>
                  <a:pt x="17397" y="4270"/>
                </a:cubicBezTo>
                <a:cubicBezTo>
                  <a:pt x="14520" y="-104"/>
                  <a:pt x="8642" y="-1316"/>
                  <a:pt x="4269" y="1562"/>
                </a:cubicBezTo>
                <a:cubicBezTo>
                  <a:pt x="-87" y="4428"/>
                  <a:pt x="-1310" y="10275"/>
                  <a:pt x="1532" y="14648"/>
                </a:cubicBezTo>
                <a:close/>
              </a:path>
            </a:pathLst>
          </a:custGeom>
          <a:solidFill>
            <a:srgbClr val="0070C0"/>
          </a:solidFill>
          <a:ln w="76200">
            <a:solidFill>
              <a:srgbClr val="9DC3E6"/>
            </a:solidFill>
            <a:miter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0" name="Oval 13"/>
          <p:cNvSpPr/>
          <p:nvPr/>
        </p:nvSpPr>
        <p:spPr>
          <a:xfrm>
            <a:off x="793613" y="3993842"/>
            <a:ext cx="2113652" cy="1713126"/>
          </a:xfrm>
          <a:prstGeom prst="ellipse">
            <a:avLst/>
          </a:prstGeom>
          <a:solidFill>
            <a:srgbClr val="A9D18E"/>
          </a:solidFill>
          <a:ln w="50800">
            <a:solidFill>
              <a:srgbClr val="92D050"/>
            </a:solidFill>
            <a:miter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51" name="Oval 14"/>
          <p:cNvSpPr/>
          <p:nvPr/>
        </p:nvSpPr>
        <p:spPr>
          <a:xfrm>
            <a:off x="744066" y="1378279"/>
            <a:ext cx="1970620" cy="1778044"/>
          </a:xfrm>
          <a:prstGeom prst="ellipse">
            <a:avLst/>
          </a:prstGeom>
          <a:solidFill>
            <a:srgbClr val="A9D18E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2" name="TextBox 15"/>
          <p:cNvSpPr txBox="1"/>
          <p:nvPr/>
        </p:nvSpPr>
        <p:spPr>
          <a:xfrm>
            <a:off x="860457" y="4487535"/>
            <a:ext cx="248763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400" b="1" dirty="0"/>
              <a:t>BOARD </a:t>
            </a:r>
            <a:r>
              <a:rPr lang="en-US" sz="1400" b="1" dirty="0"/>
              <a:t>COMMITTEES </a:t>
            </a:r>
          </a:p>
          <a:p>
            <a:pPr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1400" b="1" dirty="0"/>
              <a:t>&amp; TASK FORCES</a:t>
            </a:r>
          </a:p>
          <a:p>
            <a:pPr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1400" b="1" dirty="0"/>
          </a:p>
          <a:p>
            <a:pPr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sz="1400" b="1" dirty="0"/>
          </a:p>
        </p:txBody>
      </p:sp>
      <p:sp>
        <p:nvSpPr>
          <p:cNvPr id="253" name="Block Arc 16"/>
          <p:cNvSpPr/>
          <p:nvPr/>
        </p:nvSpPr>
        <p:spPr>
          <a:xfrm>
            <a:off x="15572" y="581056"/>
            <a:ext cx="4487638" cy="5735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4" h="19158" extrusionOk="0">
                <a:moveTo>
                  <a:pt x="553" y="12780"/>
                </a:moveTo>
                <a:lnTo>
                  <a:pt x="553" y="12780"/>
                </a:lnTo>
                <a:cubicBezTo>
                  <a:pt x="-1215" y="7795"/>
                  <a:pt x="1394" y="2321"/>
                  <a:pt x="6380" y="553"/>
                </a:cubicBezTo>
                <a:cubicBezTo>
                  <a:pt x="11366" y="-1214"/>
                  <a:pt x="16842" y="1394"/>
                  <a:pt x="18610" y="6378"/>
                </a:cubicBezTo>
                <a:cubicBezTo>
                  <a:pt x="20378" y="11363"/>
                  <a:pt x="17769" y="16837"/>
                  <a:pt x="12783" y="18605"/>
                </a:cubicBezTo>
                <a:cubicBezTo>
                  <a:pt x="7811" y="20367"/>
                  <a:pt x="2348" y="17779"/>
                  <a:pt x="566" y="12815"/>
                </a:cubicBezTo>
                <a:lnTo>
                  <a:pt x="566" y="12815"/>
                </a:lnTo>
                <a:lnTo>
                  <a:pt x="566" y="12815"/>
                </a:lnTo>
                <a:cubicBezTo>
                  <a:pt x="2353" y="17792"/>
                  <a:pt x="7839" y="20379"/>
                  <a:pt x="12818" y="18592"/>
                </a:cubicBezTo>
                <a:cubicBezTo>
                  <a:pt x="17798" y="16805"/>
                  <a:pt x="20385" y="11321"/>
                  <a:pt x="18597" y="6343"/>
                </a:cubicBezTo>
                <a:cubicBezTo>
                  <a:pt x="16810" y="1366"/>
                  <a:pt x="11324" y="-1221"/>
                  <a:pt x="6345" y="566"/>
                </a:cubicBezTo>
                <a:cubicBezTo>
                  <a:pt x="1379" y="2348"/>
                  <a:pt x="-1210" y="7809"/>
                  <a:pt x="553" y="12780"/>
                </a:cubicBezTo>
                <a:close/>
              </a:path>
            </a:pathLst>
          </a:custGeom>
          <a:solidFill>
            <a:srgbClr val="A9D18E"/>
          </a:solidFill>
          <a:ln w="76200">
            <a:solidFill>
              <a:srgbClr val="92D050"/>
            </a:solidFill>
            <a:miter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4" name="TextBox 17"/>
          <p:cNvSpPr txBox="1"/>
          <p:nvPr/>
        </p:nvSpPr>
        <p:spPr>
          <a:xfrm>
            <a:off x="1464363" y="903648"/>
            <a:ext cx="183717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l"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2400" dirty="0"/>
              <a:t>VISIONARY</a:t>
            </a:r>
          </a:p>
        </p:txBody>
      </p:sp>
      <p:sp>
        <p:nvSpPr>
          <p:cNvPr id="255" name="TextBox 18"/>
          <p:cNvSpPr txBox="1"/>
          <p:nvPr/>
        </p:nvSpPr>
        <p:spPr>
          <a:xfrm>
            <a:off x="1144326" y="1872547"/>
            <a:ext cx="1220783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sz="2000" dirty="0"/>
              <a:t>BOARD</a:t>
            </a:r>
            <a:endParaRPr lang="en-US" sz="2000" dirty="0"/>
          </a:p>
          <a:p>
            <a:r>
              <a:rPr lang="en-US" sz="1200" dirty="0"/>
              <a:t>(Elected by </a:t>
            </a:r>
          </a:p>
          <a:p>
            <a:r>
              <a:rPr lang="en-US" sz="1200" dirty="0"/>
              <a:t>Congregation)</a:t>
            </a:r>
            <a:endParaRPr sz="1200" dirty="0"/>
          </a:p>
        </p:txBody>
      </p:sp>
      <p:sp>
        <p:nvSpPr>
          <p:cNvPr id="256" name="TextBox 22"/>
          <p:cNvSpPr txBox="1"/>
          <p:nvPr/>
        </p:nvSpPr>
        <p:spPr>
          <a:xfrm>
            <a:off x="3196047" y="2836496"/>
            <a:ext cx="1225272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algn="ctr">
              <a:defRPr sz="32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/>
              <a:t>Executive</a:t>
            </a:r>
          </a:p>
          <a:p>
            <a:pPr algn="ctr">
              <a:defRPr sz="32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/>
              <a:t>Team</a:t>
            </a:r>
          </a:p>
          <a:p>
            <a:pPr>
              <a:defRPr sz="2400" b="0">
                <a:latin typeface="Avenir Book"/>
                <a:ea typeface="Avenir Book"/>
                <a:cs typeface="Avenir Book"/>
                <a:sym typeface="Avenir Book"/>
              </a:defRPr>
            </a:pPr>
            <a:endParaRPr sz="1200" dirty="0"/>
          </a:p>
        </p:txBody>
      </p:sp>
      <p:sp>
        <p:nvSpPr>
          <p:cNvPr id="22" name="Oval 45">
            <a:extLst>
              <a:ext uri="{FF2B5EF4-FFF2-40B4-BE49-F238E27FC236}">
                <a16:creationId xmlns:a16="http://schemas.microsoft.com/office/drawing/2014/main" xmlns="" id="{38ACF53A-12B4-8D4A-92A6-BDDA4B73DDFD}"/>
              </a:ext>
            </a:extLst>
          </p:cNvPr>
          <p:cNvSpPr/>
          <p:nvPr/>
        </p:nvSpPr>
        <p:spPr>
          <a:xfrm>
            <a:off x="6934920" y="3558776"/>
            <a:ext cx="2801117" cy="2660541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4" name="TextBox 53">
            <a:extLst>
              <a:ext uri="{FF2B5EF4-FFF2-40B4-BE49-F238E27FC236}">
                <a16:creationId xmlns:a16="http://schemas.microsoft.com/office/drawing/2014/main" xmlns="" id="{8B71BD28-D3F1-B44F-A5BD-918E39A14CE3}"/>
              </a:ext>
            </a:extLst>
          </p:cNvPr>
          <p:cNvSpPr txBox="1"/>
          <p:nvPr/>
        </p:nvSpPr>
        <p:spPr>
          <a:xfrm>
            <a:off x="7130157" y="4095487"/>
            <a:ext cx="2454051" cy="187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ctr"/>
            <a:r>
              <a:rPr lang="en-US" sz="1800" dirty="0"/>
              <a:t>MINISTRY TEAMS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All QUUF members who create, plan &amp; implement our programs </a:t>
            </a:r>
          </a:p>
          <a:p>
            <a:pPr algn="ctr"/>
            <a:r>
              <a:rPr sz="1800" dirty="0"/>
              <a:t> 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xmlns="" id="{7E7043A7-384A-854D-92E6-DD80F9469D19}"/>
              </a:ext>
            </a:extLst>
          </p:cNvPr>
          <p:cNvSpPr/>
          <p:nvPr/>
        </p:nvSpPr>
        <p:spPr>
          <a:xfrm rot="1654370">
            <a:off x="2396117" y="3814010"/>
            <a:ext cx="3085571" cy="484632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xmlns="" id="{B654743C-28B9-8D41-B202-978BD9215597}"/>
              </a:ext>
            </a:extLst>
          </p:cNvPr>
          <p:cNvSpPr/>
          <p:nvPr/>
        </p:nvSpPr>
        <p:spPr>
          <a:xfrm>
            <a:off x="7543305" y="1763190"/>
            <a:ext cx="948713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xmlns="" id="{C3F9BCAC-A660-B44E-8E87-AAB8C4701AB5}"/>
              </a:ext>
            </a:extLst>
          </p:cNvPr>
          <p:cNvSpPr/>
          <p:nvPr/>
        </p:nvSpPr>
        <p:spPr>
          <a:xfrm rot="18414634">
            <a:off x="9330244" y="3565719"/>
            <a:ext cx="811586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>
            <a:extLst>
              <a:ext uri="{FF2B5EF4-FFF2-40B4-BE49-F238E27FC236}">
                <a16:creationId xmlns:a16="http://schemas.microsoft.com/office/drawing/2014/main" xmlns="" id="{A015976D-5253-D940-BB6D-0509D6993893}"/>
              </a:ext>
            </a:extLst>
          </p:cNvPr>
          <p:cNvSpPr/>
          <p:nvPr/>
        </p:nvSpPr>
        <p:spPr>
          <a:xfrm rot="10186744">
            <a:off x="2706706" y="1615691"/>
            <a:ext cx="1609530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Left-Right Arrow 31">
            <a:extLst>
              <a:ext uri="{FF2B5EF4-FFF2-40B4-BE49-F238E27FC236}">
                <a16:creationId xmlns:a16="http://schemas.microsoft.com/office/drawing/2014/main" xmlns="" id="{DC8CFD7D-9CFE-F942-8493-65D2C08B91BF}"/>
              </a:ext>
            </a:extLst>
          </p:cNvPr>
          <p:cNvSpPr/>
          <p:nvPr/>
        </p:nvSpPr>
        <p:spPr>
          <a:xfrm rot="16200000">
            <a:off x="1451829" y="3308478"/>
            <a:ext cx="721189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45">
            <a:extLst>
              <a:ext uri="{FF2B5EF4-FFF2-40B4-BE49-F238E27FC236}">
                <a16:creationId xmlns:a16="http://schemas.microsoft.com/office/drawing/2014/main" xmlns="" id="{0F95764E-5EB8-5B4E-8BFD-B37F247D15C1}"/>
              </a:ext>
            </a:extLst>
          </p:cNvPr>
          <p:cNvSpPr/>
          <p:nvPr/>
        </p:nvSpPr>
        <p:spPr>
          <a:xfrm>
            <a:off x="4632881" y="3317924"/>
            <a:ext cx="2233989" cy="2085800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600" b="1" dirty="0"/>
              <a:t>Coordinating Team </a:t>
            </a:r>
            <a:r>
              <a:rPr lang="en-US" sz="1600" b="1"/>
              <a:t>(Ministerial </a:t>
            </a:r>
            <a:r>
              <a:rPr lang="en-US" sz="1600" b="1" dirty="0"/>
              <a:t>Advisory Team)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200" dirty="0"/>
              <a:t>(On Hiatus 2022-2023)</a:t>
            </a:r>
          </a:p>
        </p:txBody>
      </p:sp>
      <p:sp>
        <p:nvSpPr>
          <p:cNvPr id="3" name="Left-Right Arrow 2">
            <a:extLst>
              <a:ext uri="{FF2B5EF4-FFF2-40B4-BE49-F238E27FC236}">
                <a16:creationId xmlns:a16="http://schemas.microsoft.com/office/drawing/2014/main" xmlns="" id="{3AF34CBF-32D9-714C-CEBC-98DBC2F73CBC}"/>
              </a:ext>
            </a:extLst>
          </p:cNvPr>
          <p:cNvSpPr/>
          <p:nvPr/>
        </p:nvSpPr>
        <p:spPr>
          <a:xfrm rot="12152148">
            <a:off x="2624676" y="2393858"/>
            <a:ext cx="642214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38"/>
          <p:cNvSpPr txBox="1"/>
          <p:nvPr/>
        </p:nvSpPr>
        <p:spPr>
          <a:xfrm>
            <a:off x="15572" y="6462318"/>
            <a:ext cx="12176428" cy="338554"/>
          </a:xfrm>
          <a:prstGeom prst="rect">
            <a:avLst/>
          </a:prstGeom>
          <a:solidFill>
            <a:srgbClr val="CECBFF"/>
          </a:solidFill>
          <a:ln w="12700">
            <a:solidFill>
              <a:srgbClr val="CECB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>
              <a:defRPr sz="36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1600" dirty="0"/>
              <a:t>Congregation</a:t>
            </a:r>
            <a:r>
              <a:rPr lang="en-US" sz="1600" dirty="0"/>
              <a:t>al</a:t>
            </a:r>
            <a:r>
              <a:rPr sz="1600" dirty="0"/>
              <a:t> Committees</a:t>
            </a:r>
            <a:r>
              <a:rPr lang="en-US" sz="1600" dirty="0"/>
              <a:t> (elected by Congregation) </a:t>
            </a:r>
            <a:r>
              <a:rPr sz="1600" dirty="0"/>
              <a:t>:</a:t>
            </a:r>
            <a:r>
              <a:rPr sz="1600" dirty="0">
                <a:latin typeface="Avenir Book"/>
                <a:ea typeface="Avenir Book"/>
                <a:cs typeface="Avenir Book"/>
                <a:sym typeface="Avenir Book"/>
              </a:rPr>
              <a:t> Nominating, Endowment</a:t>
            </a:r>
            <a:r>
              <a:rPr lang="en-US" sz="1600" dirty="0">
                <a:latin typeface="Avenir Book"/>
                <a:ea typeface="Avenir Book"/>
                <a:cs typeface="Avenir Book"/>
                <a:sym typeface="Avenir Book"/>
              </a:rPr>
              <a:t>s, Ministerial Search</a:t>
            </a:r>
            <a:endParaRPr sz="1600" dirty="0">
              <a:latin typeface="Avenir Book"/>
              <a:ea typeface="Avenir Book"/>
              <a:cs typeface="Avenir Book"/>
              <a:sym typeface="Avenir Book"/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1B532E0D-43DB-A6ED-A587-0D809C07BB58}"/>
              </a:ext>
            </a:extLst>
          </p:cNvPr>
          <p:cNvSpPr txBox="1"/>
          <p:nvPr/>
        </p:nvSpPr>
        <p:spPr>
          <a:xfrm>
            <a:off x="3764821" y="106828"/>
            <a:ext cx="271471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algn="l" defTabSz="1828800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sz="2400" dirty="0"/>
              <a:t>CONGREGATION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C5BF2D-CF39-8DE6-6796-1431DCD71FFD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13786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74006-DF37-0F43-BC70-BC5CA57C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The Essence of Shared Governance</a:t>
            </a:r>
          </a:p>
        </p:txBody>
      </p:sp>
      <p:pic>
        <p:nvPicPr>
          <p:cNvPr id="1036" name="Picture 12" descr="Three People Holding Hands Images, Stock Photos &amp; Vectors | Shutterstock">
            <a:extLst>
              <a:ext uri="{FF2B5EF4-FFF2-40B4-BE49-F238E27FC236}">
                <a16:creationId xmlns:a16="http://schemas.microsoft.com/office/drawing/2014/main" xmlns="" id="{96408F8F-35A5-F14F-B3DD-F95501B21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6" b="31035"/>
          <a:stretch/>
        </p:blipFill>
        <p:spPr bwMode="auto">
          <a:xfrm>
            <a:off x="0" y="0"/>
            <a:ext cx="12330788" cy="37528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EAF890-98F4-7E4C-9B88-3C8A4549F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0796" y="3962915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A Board, elected by the Congregation, articulates and is responsible for mission, vision, values, strategic goals &amp; fiduciary health of the Fellowship</a:t>
            </a:r>
          </a:p>
          <a:p>
            <a:r>
              <a:rPr lang="en-US" sz="2000" dirty="0"/>
              <a:t>Ministry leaders, lay leaders &amp; staff who create effective programs that embody our mission, vision, values, &amp; strategic goals</a:t>
            </a:r>
          </a:p>
          <a:p>
            <a:r>
              <a:rPr lang="en-US" sz="2000" dirty="0"/>
              <a:t>Members who can participate in many opportunities to learn, grow and serve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7218AF-A980-52DC-F6B7-86A267B53063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404624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7B6BF-223E-A548-A39B-E713441E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Visionary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741024-9BDA-1849-88DE-1A8D8BDF30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B22E578-8126-FB40-97AC-AC323CE8F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4467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Board focuses on:</a:t>
            </a:r>
          </a:p>
          <a:p>
            <a:pPr marL="457200" lvl="1" indent="0">
              <a:buNone/>
            </a:pPr>
            <a:endParaRPr lang="en-US" sz="3100" dirty="0"/>
          </a:p>
          <a:p>
            <a:pPr lvl="1"/>
            <a:endParaRPr lang="en-US" sz="3100" dirty="0"/>
          </a:p>
          <a:p>
            <a:pPr lvl="1"/>
            <a:r>
              <a:rPr lang="en-US" sz="3100" dirty="0"/>
              <a:t>Developing and articulating our Mission &amp; Values</a:t>
            </a:r>
          </a:p>
          <a:p>
            <a:pPr lvl="1"/>
            <a:endParaRPr lang="en-US" sz="3100" dirty="0"/>
          </a:p>
          <a:p>
            <a:pPr lvl="1"/>
            <a:r>
              <a:rPr lang="en-US" sz="3100" dirty="0"/>
              <a:t>Maintaining the Fiduciary Health of the Fellowship</a:t>
            </a:r>
          </a:p>
          <a:p>
            <a:pPr marL="457200" lvl="1" indent="0">
              <a:buNone/>
            </a:pPr>
            <a:endParaRPr lang="en-US" sz="3100" dirty="0"/>
          </a:p>
          <a:p>
            <a:pPr lvl="1"/>
            <a:r>
              <a:rPr lang="en-US" sz="3100" dirty="0"/>
              <a:t>Policy Development &amp; Oversight</a:t>
            </a:r>
          </a:p>
          <a:p>
            <a:pPr lvl="1"/>
            <a:endParaRPr lang="en-US" sz="3100" dirty="0"/>
          </a:p>
          <a:p>
            <a:pPr lvl="1"/>
            <a:r>
              <a:rPr lang="en-US" sz="3100" dirty="0"/>
              <a:t>Working with the Congregation to identify the Fellowship’s one, three and five year Strategic Goals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72B7011-22B2-C649-914D-77FAC791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80573F-D139-0D04-7CF0-5459226A8523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250460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DF8990-8BB4-8141-D341-8087ADFC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Committees &amp; Task Forces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xmlns="" id="{D628F011-761A-BCA6-A709-50BD5F312E66}"/>
              </a:ext>
            </a:extLst>
          </p:cNvPr>
          <p:cNvSpPr/>
          <p:nvPr/>
        </p:nvSpPr>
        <p:spPr>
          <a:xfrm>
            <a:off x="1159306" y="1873404"/>
            <a:ext cx="4197094" cy="3730233"/>
          </a:xfrm>
          <a:prstGeom prst="ellipse">
            <a:avLst/>
          </a:prstGeom>
          <a:solidFill>
            <a:srgbClr val="A9D18E"/>
          </a:solidFill>
          <a:ln w="50800">
            <a:solidFill>
              <a:srgbClr val="92D050"/>
            </a:solidFill>
            <a:miter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xmlns="" id="{E09484BE-FF1F-ECD8-52EE-89BD594C20C2}"/>
              </a:ext>
            </a:extLst>
          </p:cNvPr>
          <p:cNvSpPr/>
          <p:nvPr/>
        </p:nvSpPr>
        <p:spPr>
          <a:xfrm>
            <a:off x="6727906" y="1873404"/>
            <a:ext cx="4197094" cy="3730233"/>
          </a:xfrm>
          <a:prstGeom prst="ellipse">
            <a:avLst/>
          </a:prstGeom>
          <a:solidFill>
            <a:srgbClr val="A9D18E"/>
          </a:solidFill>
          <a:ln w="50800">
            <a:solidFill>
              <a:srgbClr val="92D050"/>
            </a:solidFill>
            <a:miter/>
          </a:ln>
        </p:spPr>
        <p:txBody>
          <a:bodyPr tIns="45720" bIns="45720" anchor="ctr"/>
          <a:lstStyle/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xmlns="" id="{049ABB3F-A9B2-0FB3-2863-90A3FB8A37BB}"/>
              </a:ext>
            </a:extLst>
          </p:cNvPr>
          <p:cNvSpPr txBox="1"/>
          <p:nvPr/>
        </p:nvSpPr>
        <p:spPr>
          <a:xfrm>
            <a:off x="1512687" y="2626786"/>
            <a:ext cx="3490332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STANDING COMMITTEES 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Denominational Affairs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Long Range Planning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Widening the Circle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Healthy Community Team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Personnel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Fundraising Coordinating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2000" dirty="0"/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sz="2000" dirty="0"/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xmlns="" id="{E317E4D5-7AD8-0A6A-135F-7E4D719B813F}"/>
              </a:ext>
            </a:extLst>
          </p:cNvPr>
          <p:cNvSpPr txBox="1"/>
          <p:nvPr/>
        </p:nvSpPr>
        <p:spPr>
          <a:xfrm>
            <a:off x="7259706" y="2524752"/>
            <a:ext cx="3133493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2000" dirty="0"/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SHORT TERM COMMITTEES &amp; TASK FORCES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Governance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Bylaws Review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2000" dirty="0"/>
              <a:t>Ministerial Hiring</a:t>
            </a:r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2000" dirty="0"/>
          </a:p>
          <a:p>
            <a:pPr algn="ctr">
              <a:defRPr sz="4800" b="0">
                <a:latin typeface="Avenir Heavy"/>
                <a:ea typeface="Avenir Heavy"/>
                <a:cs typeface="Avenir Heavy"/>
                <a:sym typeface="Avenir Heavy"/>
              </a:defRPr>
            </a:pP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9E7B86-2BCE-A850-7EDE-57696A91EE04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86194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8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74006-DF37-0F43-BC70-BC5CA57C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EAF890-98F4-7E4C-9B88-3C8A4549F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305" y="2194101"/>
            <a:ext cx="4306235" cy="4306499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3400" dirty="0"/>
              <a:t>Minister is responsible for implementing programs and operations designed to meet the Fellowship’s strategic goals, mission &amp; values</a:t>
            </a:r>
          </a:p>
          <a:p>
            <a:pPr lvl="1"/>
            <a:r>
              <a:rPr lang="en-US" sz="2800" dirty="0"/>
              <a:t>Guides lay leaders, volunteers and staff to support and enhance our programmatic life</a:t>
            </a:r>
          </a:p>
          <a:p>
            <a:pPr lvl="1"/>
            <a:r>
              <a:rPr lang="en-US" sz="2800" dirty="0"/>
              <a:t>Is responsible for daily decisions and activities (what to do and how)</a:t>
            </a:r>
          </a:p>
          <a:p>
            <a:pPr lvl="1"/>
            <a:r>
              <a:rPr lang="en-US" sz="2800" dirty="0"/>
              <a:t>Works, as a member of the Program Council, to resolve conflicts between Ministry Teams or Councils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F5DC94-003F-784E-AC1F-BA058AE83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4" b="-1"/>
          <a:stretch/>
        </p:blipFill>
        <p:spPr>
          <a:xfrm>
            <a:off x="5445457" y="738932"/>
            <a:ext cx="6155141" cy="5403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A5E915-9862-EAD4-605E-D6563AD149C7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12679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7B6BF-223E-A548-A39B-E713441E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90" y="0"/>
            <a:ext cx="10515600" cy="1325563"/>
          </a:xfrm>
        </p:spPr>
        <p:txBody>
          <a:bodyPr/>
          <a:lstStyle/>
          <a:p>
            <a:r>
              <a:rPr lang="en-US" dirty="0"/>
              <a:t>Ministry Teams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501447-1EE3-0446-A150-18A835B731F0}"/>
              </a:ext>
            </a:extLst>
          </p:cNvPr>
          <p:cNvSpPr/>
          <p:nvPr/>
        </p:nvSpPr>
        <p:spPr>
          <a:xfrm>
            <a:off x="321134" y="1123720"/>
            <a:ext cx="3602516" cy="2633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Teams are</a:t>
            </a:r>
          </a:p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made up of QUUF members who create, plan &amp; implement the Fellowship’s Programs.</a:t>
            </a:r>
            <a:endParaRPr lang="en-US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FE3DF77-1CFD-464F-8A1A-36BAD70297B1}"/>
              </a:ext>
            </a:extLst>
          </p:cNvPr>
          <p:cNvSpPr/>
          <p:nvPr/>
        </p:nvSpPr>
        <p:spPr>
          <a:xfrm>
            <a:off x="4294742" y="1123720"/>
            <a:ext cx="3602516" cy="2629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TEAMS IN THE COMMUNITY COUNCIL: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Affinity Groups, Covenant Groups, Friendship Suppers, Newcomer Outreach, Pastoral Care, Retreats (Men’s &amp; Women’s), Volunteer Engagement Team</a:t>
            </a:r>
          </a:p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A34A6B2-4FDE-7C42-9536-3006F51D5D0C}"/>
              </a:ext>
            </a:extLst>
          </p:cNvPr>
          <p:cNvSpPr/>
          <p:nvPr/>
        </p:nvSpPr>
        <p:spPr>
          <a:xfrm>
            <a:off x="8268349" y="1123719"/>
            <a:ext cx="3733561" cy="26295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TEAMS IN THE SOCIAL &amp; ENVIRONMENTAL JUSTICE COUNCIL: 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Affordable Housing Action, Antiracism/8</a:t>
            </a:r>
            <a:r>
              <a:rPr lang="en-US" sz="16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Principle, Christmas Giving, Designated Offering, Green Sanctuary Environmental Action, Jefferson County Immigration Advocates, Native Connections Action, Pet Helpers, Animal Advocates, Welcoming Congregation</a:t>
            </a:r>
          </a:p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CF33960-E746-1A48-BE70-26CAEC58DF1E}"/>
              </a:ext>
            </a:extLst>
          </p:cNvPr>
          <p:cNvSpPr/>
          <p:nvPr/>
        </p:nvSpPr>
        <p:spPr>
          <a:xfrm>
            <a:off x="321134" y="4014161"/>
            <a:ext cx="3602516" cy="2585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TEAMS IN THE SPIRIT COUNCIL: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Aesthetics, Meditation Groups, Music Programs, Production, Sunday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8490466-1A5A-FD48-9298-716F6A001AD7}"/>
              </a:ext>
            </a:extLst>
          </p:cNvPr>
          <p:cNvSpPr/>
          <p:nvPr/>
        </p:nvSpPr>
        <p:spPr>
          <a:xfrm>
            <a:off x="4294742" y="4014161"/>
            <a:ext cx="3602516" cy="2585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TEAMS IN THE OPERATIONS COUNCIL: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Administration/IT, Accessibility, Facilities, Safety &amp; Risk Management, Fundraisers (auction, book sale, rummage sale, etc.) Kitchen Care, Memorial Circle &amp; Columbarium, Pledge Campaign,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7D8E446-859B-1E46-B429-018FFBDC2522}"/>
              </a:ext>
            </a:extLst>
          </p:cNvPr>
          <p:cNvSpPr/>
          <p:nvPr/>
        </p:nvSpPr>
        <p:spPr>
          <a:xfrm>
            <a:off x="8268349" y="4014160"/>
            <a:ext cx="3733560" cy="25852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TEAMS WITHIN THE GROWTH &amp; LEARNING COUNCIL: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Agnostics, Humanists, Atheists, Adult Learning Programs, Library, Religious Education Children &amp; Youth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C7CDDF-2318-25B6-6967-A452201F7B5B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200607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7B6BF-223E-A548-A39B-E713441E6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53" y="190422"/>
            <a:ext cx="10515600" cy="1325563"/>
          </a:xfrm>
        </p:spPr>
        <p:txBody>
          <a:bodyPr/>
          <a:lstStyle/>
          <a:p>
            <a:r>
              <a:rPr lang="en-US" dirty="0"/>
              <a:t>Councils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5B22E578-8126-FB40-97AC-AC323CE8F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4836" y="190422"/>
            <a:ext cx="6631589" cy="4351338"/>
          </a:xfrm>
        </p:spPr>
        <p:txBody>
          <a:bodyPr>
            <a:noAutofit/>
          </a:bodyPr>
          <a:lstStyle/>
          <a:p>
            <a:r>
              <a:rPr lang="en-US" sz="2400" dirty="0"/>
              <a:t>5 Councils:</a:t>
            </a:r>
          </a:p>
          <a:p>
            <a:pPr lvl="1"/>
            <a:r>
              <a:rPr lang="en-US" sz="2000" dirty="0"/>
              <a:t>Community</a:t>
            </a:r>
          </a:p>
          <a:p>
            <a:pPr lvl="1"/>
            <a:r>
              <a:rPr lang="en-US" sz="2000" dirty="0"/>
              <a:t>Social &amp; Environmental Justice</a:t>
            </a:r>
          </a:p>
          <a:p>
            <a:pPr lvl="1"/>
            <a:r>
              <a:rPr lang="en-US" sz="2000" dirty="0"/>
              <a:t>Spirit</a:t>
            </a:r>
          </a:p>
          <a:p>
            <a:pPr lvl="1"/>
            <a:r>
              <a:rPr lang="en-US" sz="2000" dirty="0"/>
              <a:t>Operations</a:t>
            </a:r>
          </a:p>
          <a:p>
            <a:pPr lvl="1"/>
            <a:r>
              <a:rPr lang="en-US" sz="2000" dirty="0"/>
              <a:t>Growth &amp; Learning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Each Council is made up of the Chairs of the Ministry Teams within that Council</a:t>
            </a:r>
          </a:p>
          <a:p>
            <a:pPr lvl="1"/>
            <a:r>
              <a:rPr lang="en-US" sz="1800" dirty="0"/>
              <a:t>Council Leads are members with experience related to that council who are chosen by members of that Council and approved by the Board </a:t>
            </a:r>
          </a:p>
          <a:p>
            <a:pPr lvl="1"/>
            <a:endParaRPr lang="en-US" sz="1800" dirty="0"/>
          </a:p>
          <a:p>
            <a:pPr lvl="1"/>
            <a:r>
              <a:rPr lang="en-US" sz="2400" dirty="0"/>
              <a:t>Responsibilities of Councils:</a:t>
            </a:r>
          </a:p>
          <a:p>
            <a:pPr lvl="1"/>
            <a:r>
              <a:rPr lang="en-US" sz="1800" dirty="0"/>
              <a:t>Ensure Ministry Teams’ programs and charters support and enhance our Mission, Values &amp; Strategic Goals</a:t>
            </a:r>
          </a:p>
          <a:p>
            <a:pPr lvl="1"/>
            <a:r>
              <a:rPr lang="en-US" sz="1800" dirty="0"/>
              <a:t>Promote internal &amp; external Council communication, cooperation and support</a:t>
            </a:r>
          </a:p>
          <a:p>
            <a:pPr lvl="1"/>
            <a:r>
              <a:rPr lang="en-US" sz="1800" dirty="0"/>
              <a:t>Work to resolve challenges &amp; conflicts within their Ministry teams and with inter-Council Ministry Teams </a:t>
            </a:r>
          </a:p>
          <a:p>
            <a:pPr lvl="1"/>
            <a:r>
              <a:rPr lang="en-US" sz="1800" dirty="0"/>
              <a:t>Celebrate successes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SzPct val="100000"/>
              <a:defRPr sz="5500">
                <a:latin typeface="Calibri"/>
                <a:ea typeface="Calibri"/>
                <a:cs typeface="Calibri"/>
                <a:sym typeface="Calibri"/>
              </a:defRPr>
            </a:pPr>
            <a:endParaRPr lang="en-US" sz="2400" dirty="0">
              <a:solidFill>
                <a:srgbClr val="000000"/>
              </a:solidFill>
            </a:endParaRPr>
          </a:p>
          <a:p>
            <a:pPr marL="914400" lvl="1" indent="0">
              <a:buSzPct val="100000"/>
              <a:buNone/>
              <a:defRPr sz="55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7F35BDA-5076-C547-AB62-0BE0A40D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5" y="1323784"/>
            <a:ext cx="5329261" cy="50589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477A0B-3E0D-F38F-2C7E-3265496CB4D8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226186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74006-DF37-0F43-BC70-BC5CA57C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38" y="16812"/>
            <a:ext cx="10515600" cy="1325563"/>
          </a:xfrm>
        </p:spPr>
        <p:txBody>
          <a:bodyPr/>
          <a:lstStyle/>
          <a:p>
            <a:r>
              <a:rPr lang="en-US" dirty="0"/>
              <a:t>Program Council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EAF890-98F4-7E4C-9B88-3C8A4549F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538" y="1133055"/>
            <a:ext cx="5938092" cy="4351338"/>
          </a:xfrm>
        </p:spPr>
        <p:txBody>
          <a:bodyPr>
            <a:noAutofit/>
          </a:bodyPr>
          <a:lstStyle/>
          <a:p>
            <a:pPr marL="160019">
              <a:spcBef>
                <a:spcPts val="700"/>
              </a:spcBef>
              <a:buSzPct val="100000"/>
              <a:defRPr sz="413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rgbClr val="000000"/>
                </a:solidFill>
              </a:rPr>
              <a:t>The governing body for QUUF’s Programs, which is made up of the Ministry Teams &amp; Councils</a:t>
            </a:r>
          </a:p>
          <a:p>
            <a:pPr marL="160019">
              <a:spcBef>
                <a:spcPts val="700"/>
              </a:spcBef>
              <a:buSzPct val="100000"/>
              <a:defRPr sz="413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rgbClr val="000000"/>
                </a:solidFill>
              </a:rPr>
              <a:t>Members are the 5 Council Leads, the Program Council Chair &amp; the Minister</a:t>
            </a:r>
          </a:p>
          <a:p>
            <a:pPr marL="160019">
              <a:spcBef>
                <a:spcPts val="700"/>
              </a:spcBef>
              <a:buSzPct val="100000"/>
              <a:defRPr sz="413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rgbClr val="000000"/>
                </a:solidFill>
              </a:rPr>
              <a:t>Ensures all Ministry Teams’ &amp; Councils’ charters &amp; programs adhere to the mission, values, bylaws, policies &amp; procedures of the Fellowship</a:t>
            </a:r>
          </a:p>
          <a:p>
            <a:pPr marL="160019">
              <a:spcBef>
                <a:spcPts val="700"/>
              </a:spcBef>
              <a:buSzPct val="100000"/>
              <a:defRPr sz="413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rgbClr val="000000"/>
                </a:solidFill>
              </a:rPr>
              <a:t>Confirms that all Ministry Teams are supporting and advancing the Fellowship’s strategic objectives, as defined by the Board</a:t>
            </a:r>
          </a:p>
          <a:p>
            <a:pPr marL="160019">
              <a:spcBef>
                <a:spcPts val="700"/>
              </a:spcBef>
              <a:buSzPct val="100000"/>
              <a:defRPr sz="413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rgbClr val="000000"/>
                </a:solidFill>
              </a:rPr>
              <a:t>Responsible for resolving conflicts between Ministry Teams from different Councils</a:t>
            </a:r>
          </a:p>
          <a:p>
            <a:pPr marL="160019">
              <a:spcBef>
                <a:spcPts val="700"/>
              </a:spcBef>
              <a:buSzPct val="100000"/>
              <a:defRPr sz="413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rgbClr val="000000"/>
                </a:solidFill>
              </a:rPr>
              <a:t>Communicates and coordinates throughout the program structure and with the Board, through the Minister</a:t>
            </a:r>
          </a:p>
          <a:p>
            <a:pPr marL="160019">
              <a:spcBef>
                <a:spcPts val="700"/>
              </a:spcBef>
              <a:buSzPct val="100000"/>
              <a:defRPr sz="413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>
                <a:solidFill>
                  <a:srgbClr val="000000"/>
                </a:solidFill>
              </a:rPr>
              <a:t>In the future will plan and facilitate Shared Ministry Assemblies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42FE40A0-1ACB-C742-914B-635F0E23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58" y="1518645"/>
            <a:ext cx="52435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ECA9D7-9946-1C10-5E30-B4FA910449A8}"/>
              </a:ext>
            </a:extLst>
          </p:cNvPr>
          <p:cNvSpPr txBox="1"/>
          <p:nvPr/>
        </p:nvSpPr>
        <p:spPr>
          <a:xfrm>
            <a:off x="11538277" y="6500601"/>
            <a:ext cx="4555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3/23</a:t>
            </a:r>
          </a:p>
        </p:txBody>
      </p:sp>
    </p:spTree>
    <p:extLst>
      <p:ext uri="{BB962C8B-B14F-4D97-AF65-F5344CB8AC3E}">
        <p14:creationId xmlns:p14="http://schemas.microsoft.com/office/powerpoint/2010/main" val="365420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42857</TotalTime>
  <Words>861</Words>
  <Application>Microsoft Macintosh PowerPoint</Application>
  <PresentationFormat>Custom</PresentationFormat>
  <Paragraphs>147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Shared Policy Governance Overview </vt:lpstr>
      <vt:lpstr>PowerPoint Presentation</vt:lpstr>
      <vt:lpstr>The Essence of Shared Governance</vt:lpstr>
      <vt:lpstr>A Visionary Board</vt:lpstr>
      <vt:lpstr>Board Committees &amp; Task Forces</vt:lpstr>
      <vt:lpstr>Ministry</vt:lpstr>
      <vt:lpstr>Ministry Teams</vt:lpstr>
      <vt:lpstr>Councils</vt:lpstr>
      <vt:lpstr>Program Council</vt:lpstr>
      <vt:lpstr>Executive Team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Becker</dc:creator>
  <cp:lastModifiedBy>FRANCES</cp:lastModifiedBy>
  <cp:revision>24</cp:revision>
  <dcterms:created xsi:type="dcterms:W3CDTF">2021-05-20T19:05:31Z</dcterms:created>
  <dcterms:modified xsi:type="dcterms:W3CDTF">2023-04-04T15:54:10Z</dcterms:modified>
</cp:coreProperties>
</file>